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8229600" cx="14630400"/>
  <p:notesSz cx="8229600" cy="14630400"/>
  <p:embeddedFontLst>
    <p:embeddedFont>
      <p:font typeface="La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YxNjUA+7uJtQzWm9Jkc1Dh68i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371850" y="1097275"/>
            <a:ext cx="548665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" name="Google Shape;40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" name="Google Shape;58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" name="Google Shape;76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hyperlink" Target="mailto:contact@byaakdigita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-25429" y="0"/>
            <a:ext cx="14630400" cy="8229600"/>
          </a:xfrm>
          <a:prstGeom prst="rect">
            <a:avLst/>
          </a:prstGeom>
          <a:solidFill>
            <a:srgbClr val="EFE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833199" y="2616518"/>
            <a:ext cx="7477601" cy="9582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6036"/>
              <a:buFont typeface="Lato"/>
              <a:buNone/>
            </a:pPr>
            <a:r>
              <a:rPr b="1" i="0" lang="en-US" sz="6036" u="none" cap="none" strike="noStrike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Introduction</a:t>
            </a:r>
            <a:endParaRPr b="0" i="0" sz="60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833199" y="3907988"/>
            <a:ext cx="7477601" cy="1066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b="0" i="0" lang="en-US" sz="1750" u="none" cap="none" strike="noStrike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We are a data driven digital advertising firm focus on converting lead &amp; sales via Google ads &amp; Facebook ads. Welcome to our presentation showcasing our client's diverse portfolio of work. We're excited to take you on a visual journey highlighting our few exceptional collaborative efforts.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833199" y="5240774"/>
            <a:ext cx="355402" cy="355402"/>
          </a:xfrm>
          <a:prstGeom prst="roundRect">
            <a:avLst>
              <a:gd fmla="val 25726039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" name="Google Shape;1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0738" y="6118213"/>
            <a:ext cx="340162" cy="34016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"/>
          <p:cNvSpPr/>
          <p:nvPr/>
        </p:nvSpPr>
        <p:spPr>
          <a:xfrm>
            <a:off x="1010900" y="6057186"/>
            <a:ext cx="1920121" cy="388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2187"/>
              <a:buFont typeface="Lato"/>
              <a:buNone/>
            </a:pPr>
            <a:r>
              <a:rPr b="1" i="0" lang="en-US" sz="2187" u="none" cap="none" strike="noStrike">
                <a:solidFill>
                  <a:srgbClr val="4A4A45"/>
                </a:solidFill>
                <a:latin typeface="Lato"/>
                <a:ea typeface="Lato"/>
                <a:cs typeface="Lato"/>
                <a:sym typeface="Lato"/>
              </a:rPr>
              <a:t>by Aalok Mallik</a:t>
            </a:r>
            <a:endParaRPr b="0" i="0" sz="21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19411" y="740229"/>
            <a:ext cx="5685560" cy="601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26159" y="740229"/>
            <a:ext cx="31623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2037993" y="1259324"/>
            <a:ext cx="5554980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4374"/>
              <a:buFont typeface="Lato"/>
              <a:buNone/>
            </a:pPr>
            <a:r>
              <a:rPr b="1" lang="en-US" sz="4374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Our Client Portfolio</a:t>
            </a:r>
            <a:endParaRPr sz="437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" name="Google Shape;2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7993" y="2398038"/>
            <a:ext cx="3295888" cy="2036921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"/>
          <p:cNvSpPr/>
          <p:nvPr/>
        </p:nvSpPr>
        <p:spPr>
          <a:xfrm>
            <a:off x="2037993" y="4712613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Diverse Clients</a:t>
            </a:r>
            <a:endParaRPr sz="2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2037993" y="5193030"/>
            <a:ext cx="3295888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We've had the privilege of working with a wide range of clients across various industries, from startups to established enterprises.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3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87257" y="2398038"/>
            <a:ext cx="2655767" cy="203704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"/>
          <p:cNvSpPr/>
          <p:nvPr/>
        </p:nvSpPr>
        <p:spPr>
          <a:xfrm>
            <a:off x="5667137" y="4712732"/>
            <a:ext cx="3177302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Successful Collaborations</a:t>
            </a:r>
            <a:endParaRPr sz="2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5667137" y="5193149"/>
            <a:ext cx="3296007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Our tailored solutions have helped our clients achieve their goals and elevate their online presence through exceptional web design and development.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96400" y="2398039"/>
            <a:ext cx="3635829" cy="195624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/>
          <p:nvPr/>
        </p:nvSpPr>
        <p:spPr>
          <a:xfrm>
            <a:off x="9296400" y="4712732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Satisfied Clients</a:t>
            </a:r>
            <a:endParaRPr sz="2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9296400" y="5193149"/>
            <a:ext cx="3296007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We take pride in the positive feedback and strong relationships we've built with our clients, who continue to trust us with their digital needs.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" name="Google Shape;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7993" y="0"/>
            <a:ext cx="10554533" cy="313194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3"/>
          <p:cNvSpPr/>
          <p:nvPr/>
        </p:nvSpPr>
        <p:spPr>
          <a:xfrm>
            <a:off x="2037993" y="3465195"/>
            <a:ext cx="5580459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4374"/>
              <a:buFont typeface="Lato"/>
              <a:buNone/>
            </a:pPr>
            <a:r>
              <a:rPr b="1" lang="en-US" sz="4374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Client 1: The Authentic Nepal</a:t>
            </a:r>
            <a:endParaRPr sz="437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2038118" y="5062173"/>
            <a:ext cx="3370200" cy="3048900"/>
          </a:xfrm>
          <a:prstGeom prst="roundRect">
            <a:avLst>
              <a:gd fmla="val 4373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2260163" y="4714994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Target Market: USA</a:t>
            </a:r>
            <a:endParaRPr sz="2187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2260163" y="5195411"/>
            <a:ext cx="2925723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This domain sells Buddha statues &amp; singing bowls in US market. Objective was to lower down CAC &amp; increase ROAS.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5741303" y="4961523"/>
            <a:ext cx="3370200" cy="3048900"/>
          </a:xfrm>
          <a:prstGeom prst="roundRect">
            <a:avLst>
              <a:gd fmla="val 4373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5852398" y="4714994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Ad spend:$5000/mo</a:t>
            </a:r>
            <a:endParaRPr sz="2187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5852398" y="5195411"/>
            <a:ext cx="2925723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We ran ads on Google shopping Network with feed only performance max for prospecting &amp; remarketing campaign with pmax all assets.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9222212" y="4961496"/>
            <a:ext cx="3370200" cy="3048900"/>
          </a:xfrm>
          <a:prstGeom prst="roundRect">
            <a:avLst>
              <a:gd fmla="val 4373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"/>
          <p:cNvSpPr/>
          <p:nvPr/>
        </p:nvSpPr>
        <p:spPr>
          <a:xfrm>
            <a:off x="9444633" y="4714994"/>
            <a:ext cx="2925723" cy="480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ROAS:5x</a:t>
            </a:r>
            <a:endParaRPr sz="2187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9444633" y="5225713"/>
            <a:ext cx="2925723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In terms of achieving ROAS of 5x we segmented out 2 categories i.e. singing bowls &amp; statues for pmax feed only campaign.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6224" y="0"/>
            <a:ext cx="7838070" cy="313194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"/>
          <p:cNvSpPr/>
          <p:nvPr/>
        </p:nvSpPr>
        <p:spPr>
          <a:xfrm>
            <a:off x="2037993" y="3465195"/>
            <a:ext cx="5580459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4374"/>
              <a:buFont typeface="Lato"/>
              <a:buNone/>
            </a:pPr>
            <a:r>
              <a:rPr b="1" lang="en-US" sz="4374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Client 2: Walls of plants</a:t>
            </a:r>
            <a:endParaRPr sz="437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2038018" y="4950623"/>
            <a:ext cx="3370200" cy="3048900"/>
          </a:xfrm>
          <a:prstGeom prst="roundRect">
            <a:avLst>
              <a:gd fmla="val 4373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2260163" y="4714994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Target Market: UK</a:t>
            </a:r>
            <a:endParaRPr sz="2187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2260163" y="5195411"/>
            <a:ext cx="2925723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Campaign object was to sell living plant walls kit online and also bring valid leads of people who want to install living walls on their premises.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5630303" y="4950598"/>
            <a:ext cx="3370200" cy="3048900"/>
          </a:xfrm>
          <a:prstGeom prst="roundRect">
            <a:avLst>
              <a:gd fmla="val 4373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5852398" y="4714994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Ad spend:$3000/mo</a:t>
            </a:r>
            <a:endParaRPr sz="2187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5852398" y="5195411"/>
            <a:ext cx="2925723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Since the business is of D2C in nature so we have to run 2 campaign i.e. Search ads + Shop. Ads + P.max Feed only ads which escalated sales/Leads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9222587" y="4885396"/>
            <a:ext cx="3370200" cy="3048900"/>
          </a:xfrm>
          <a:prstGeom prst="roundRect">
            <a:avLst>
              <a:gd fmla="val 4373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9444633" y="4714994"/>
            <a:ext cx="2925723" cy="480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ROAS:5x</a:t>
            </a:r>
            <a:endParaRPr sz="2187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9444633" y="5238368"/>
            <a:ext cx="2925723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5X ROAS was generated by impact of shopping ads running in between which pushed P.max campaign to perform tremendously. New Cust increase by 20% MOM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1580" y="0"/>
            <a:ext cx="8347359" cy="313194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5"/>
          <p:cNvSpPr/>
          <p:nvPr/>
        </p:nvSpPr>
        <p:spPr>
          <a:xfrm>
            <a:off x="2037993" y="3465195"/>
            <a:ext cx="5580459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4374"/>
              <a:buFont typeface="Calibri"/>
              <a:buNone/>
            </a:pPr>
            <a:r>
              <a:rPr b="1" lang="en-US" sz="4374">
                <a:solidFill>
                  <a:srgbClr val="282824"/>
                </a:solidFill>
                <a:latin typeface="Calibri"/>
                <a:ea typeface="Calibri"/>
                <a:cs typeface="Calibri"/>
                <a:sym typeface="Calibri"/>
              </a:rPr>
              <a:t>Client 3: Enabling community</a:t>
            </a:r>
            <a:endParaRPr sz="437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2038018" y="5062173"/>
            <a:ext cx="3370200" cy="3048900"/>
          </a:xfrm>
          <a:prstGeom prst="roundRect">
            <a:avLst>
              <a:gd fmla="val 4373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"/>
          <p:cNvSpPr/>
          <p:nvPr/>
        </p:nvSpPr>
        <p:spPr>
          <a:xfrm>
            <a:off x="2260163" y="4714994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Target Market: Austr.</a:t>
            </a:r>
            <a:endParaRPr sz="2187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2260163" y="5195411"/>
            <a:ext cx="2925723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Campaign objective was to bring down leads of people who needs personal care &amp; domestic care services in Australia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5630303" y="5114123"/>
            <a:ext cx="3370200" cy="3048900"/>
          </a:xfrm>
          <a:prstGeom prst="roundRect">
            <a:avLst>
              <a:gd fmla="val 4373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"/>
          <p:cNvSpPr/>
          <p:nvPr/>
        </p:nvSpPr>
        <p:spPr>
          <a:xfrm>
            <a:off x="5852398" y="4714994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Adspend:$7000/mo</a:t>
            </a:r>
            <a:endParaRPr sz="2187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5852398" y="5195411"/>
            <a:ext cx="2925723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We ran search ads with broad match keywords + maximize conversion bidding strategy TCPA + YT remarketing campaign.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9222587" y="5062146"/>
            <a:ext cx="3370200" cy="3048900"/>
          </a:xfrm>
          <a:prstGeom prst="roundRect">
            <a:avLst>
              <a:gd fmla="val 4373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9444933" y="4757969"/>
            <a:ext cx="29256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ROAS:4x</a:t>
            </a:r>
            <a:endParaRPr sz="2187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9444633" y="5238368"/>
            <a:ext cx="2925723" cy="1777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For 4x we put all audience into observation made while running search ads and had insights of audience performing well &amp; thus we pushed ads on YT after that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75620" y="185056"/>
            <a:ext cx="3657600" cy="613954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6"/>
          <p:cNvSpPr/>
          <p:nvPr/>
        </p:nvSpPr>
        <p:spPr>
          <a:xfrm>
            <a:off x="833199" y="1693307"/>
            <a:ext cx="5580459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4374"/>
              <a:buFont typeface="Lato"/>
              <a:buNone/>
            </a:pPr>
            <a:r>
              <a:rPr b="1" lang="en-US" sz="4374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Client 4:Jeevee</a:t>
            </a:r>
            <a:endParaRPr sz="437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833199" y="2950131"/>
            <a:ext cx="388739" cy="388739"/>
          </a:xfrm>
          <a:prstGeom prst="roundRect">
            <a:avLst>
              <a:gd fmla="val 34295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6"/>
          <p:cNvSpPr/>
          <p:nvPr/>
        </p:nvSpPr>
        <p:spPr>
          <a:xfrm>
            <a:off x="1444109" y="2970848"/>
            <a:ext cx="3931206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Target Market: Nepal</a:t>
            </a:r>
            <a:endParaRPr sz="2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1444109" y="3481625"/>
            <a:ext cx="3931206" cy="1066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Campaign objective was to increase ROAS on 7 categories and increase new customers by 30% by lowering down CAC.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5597485" y="2950131"/>
            <a:ext cx="388739" cy="388739"/>
          </a:xfrm>
          <a:prstGeom prst="roundRect">
            <a:avLst>
              <a:gd fmla="val 34295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6"/>
          <p:cNvSpPr/>
          <p:nvPr/>
        </p:nvSpPr>
        <p:spPr>
          <a:xfrm>
            <a:off x="6208395" y="2970848"/>
            <a:ext cx="3225403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Ad Spend: $15000/mo</a:t>
            </a:r>
            <a:endParaRPr sz="2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6208395" y="3451265"/>
            <a:ext cx="3931206" cy="14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We ran DSA ads for 7 categories + Pmax feed only camp. For prospecting and then remarketed them on Youtube with TCPA. We also ran Facebook DPA catalog ads for remarketing.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833199" y="5324237"/>
            <a:ext cx="388739" cy="388739"/>
          </a:xfrm>
          <a:prstGeom prst="roundRect">
            <a:avLst>
              <a:gd fmla="val 34295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"/>
          <p:cNvSpPr/>
          <p:nvPr/>
        </p:nvSpPr>
        <p:spPr>
          <a:xfrm>
            <a:off x="1444109" y="5344954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ROAS: 8x</a:t>
            </a:r>
            <a:endParaRPr sz="2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/>
          <p:nvPr/>
        </p:nvSpPr>
        <p:spPr>
          <a:xfrm>
            <a:off x="1444109" y="5825371"/>
            <a:ext cx="8695492" cy="710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On mega campaign days we achieve even more than 8x through this strategy on normal days it reduce to 5x + App install campaign was also there for new customer acquisition.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7"/>
          <p:cNvSpPr/>
          <p:nvPr/>
        </p:nvSpPr>
        <p:spPr>
          <a:xfrm>
            <a:off x="2037993" y="1407319"/>
            <a:ext cx="5580459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4374"/>
              <a:buFont typeface="Lato"/>
              <a:buNone/>
            </a:pPr>
            <a:r>
              <a:rPr b="1" lang="en-US" sz="4374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Client 5:A5it.com</a:t>
            </a:r>
            <a:endParaRPr sz="437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7"/>
          <p:cNvSpPr/>
          <p:nvPr/>
        </p:nvSpPr>
        <p:spPr>
          <a:xfrm>
            <a:off x="2037993" y="2775228"/>
            <a:ext cx="388739" cy="388739"/>
          </a:xfrm>
          <a:prstGeom prst="roundRect">
            <a:avLst>
              <a:gd fmla="val 34295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2648903" y="2795945"/>
            <a:ext cx="2759154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Target Market: USA</a:t>
            </a:r>
            <a:endParaRPr sz="2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2648903" y="3623548"/>
            <a:ext cx="2759154" cy="284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Campaign objective was to increase profit for business with limited products like: meraki license. We were also supposed to acquire new customer and run hubspot email marketing for upselling other products.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5630228" y="2775228"/>
            <a:ext cx="388739" cy="388739"/>
          </a:xfrm>
          <a:prstGeom prst="roundRect">
            <a:avLst>
              <a:gd fmla="val 34295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"/>
          <p:cNvSpPr/>
          <p:nvPr/>
        </p:nvSpPr>
        <p:spPr>
          <a:xfrm>
            <a:off x="6241137" y="2795945"/>
            <a:ext cx="2759154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Ad Spend : $4000/mo</a:t>
            </a:r>
            <a:endParaRPr sz="2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6241137" y="3623548"/>
            <a:ext cx="2759154" cy="2487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We ran Pmax feed only + shopping ads campaign for prospecting and Pmax all assets for remarketing + YT dynamic remarketing each and every month to increase profit by 30% MOM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9222462" y="2775228"/>
            <a:ext cx="388739" cy="388739"/>
          </a:xfrm>
          <a:prstGeom prst="roundRect">
            <a:avLst>
              <a:gd fmla="val 34295" name="adj"/>
            </a:avLst>
          </a:prstGeom>
          <a:solidFill>
            <a:srgbClr val="E1DB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"/>
          <p:cNvSpPr/>
          <p:nvPr/>
        </p:nvSpPr>
        <p:spPr>
          <a:xfrm>
            <a:off x="9833372" y="2795945"/>
            <a:ext cx="2759154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2187"/>
              <a:buFont typeface="Lato"/>
              <a:buNone/>
            </a:pPr>
            <a:r>
              <a:rPr b="1" lang="en-US" sz="2187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ROAS:6x</a:t>
            </a:r>
            <a:endParaRPr sz="2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/>
          <p:nvPr/>
        </p:nvSpPr>
        <p:spPr>
          <a:xfrm>
            <a:off x="9833372" y="3623548"/>
            <a:ext cx="2759154" cy="319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Calibri"/>
              <a:buNone/>
            </a:pPr>
            <a:r>
              <a:rPr lang="en-US" sz="1750">
                <a:solidFill>
                  <a:srgbClr val="4A4A45"/>
                </a:solidFill>
                <a:latin typeface="Calibri"/>
                <a:ea typeface="Calibri"/>
                <a:cs typeface="Calibri"/>
                <a:sym typeface="Calibri"/>
              </a:rPr>
              <a:t>For ROAS OF 6X we filtered high margin products as per each and every categories.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22029" y="138271"/>
            <a:ext cx="7108370" cy="2365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8"/>
          <p:cNvSpPr/>
          <p:nvPr/>
        </p:nvSpPr>
        <p:spPr>
          <a:xfrm>
            <a:off x="2037993" y="847963"/>
            <a:ext cx="5554980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4374"/>
              <a:buFont typeface="Lato"/>
              <a:buNone/>
            </a:pPr>
            <a:r>
              <a:rPr b="1" lang="en-US" sz="4374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Testimonials</a:t>
            </a:r>
            <a:endParaRPr sz="437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8"/>
          <p:cNvSpPr/>
          <p:nvPr/>
        </p:nvSpPr>
        <p:spPr>
          <a:xfrm>
            <a:off x="2037993" y="2075498"/>
            <a:ext cx="5006221" cy="14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Lato"/>
              <a:buNone/>
            </a:pPr>
            <a:r>
              <a:rPr lang="en-US" sz="1750">
                <a:solidFill>
                  <a:srgbClr val="4A4A45"/>
                </a:solidFill>
                <a:latin typeface="Lato"/>
                <a:ea typeface="Lato"/>
                <a:cs typeface="Lato"/>
                <a:sym typeface="Lato"/>
              </a:rPr>
              <a:t>Our clients have expressed tremendous satisfaction with our digital ads services. They praise our attention to detail, creativity, and ability to bring their visions to life.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/>
          <p:nvPr/>
        </p:nvSpPr>
        <p:spPr>
          <a:xfrm>
            <a:off x="2037993" y="3697010"/>
            <a:ext cx="5006221" cy="14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Lato"/>
              <a:buNone/>
            </a:pPr>
            <a:r>
              <a:rPr b="1" lang="en-US" sz="1750">
                <a:solidFill>
                  <a:srgbClr val="4A4A45"/>
                </a:solidFill>
                <a:latin typeface="Lato"/>
                <a:ea typeface="Lato"/>
                <a:cs typeface="Lato"/>
                <a:sym typeface="Lato"/>
              </a:rPr>
              <a:t>"Working with this team was an absolute pleasure. They listened to our needs and delivered a ROAS &amp; CAC that exceeds our expectations.“- Walls of Plants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664" y="2370423"/>
            <a:ext cx="5006221" cy="1744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6" name="Google Shape;1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5162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9"/>
          <p:cNvSpPr/>
          <p:nvPr/>
        </p:nvSpPr>
        <p:spPr>
          <a:xfrm>
            <a:off x="833199" y="3113603"/>
            <a:ext cx="7477601" cy="9582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82824"/>
              </a:buClr>
              <a:buSzPts val="6036"/>
              <a:buFont typeface="Lato"/>
              <a:buNone/>
            </a:pPr>
            <a:r>
              <a:rPr b="1" lang="en-US" sz="6036">
                <a:solidFill>
                  <a:srgbClr val="282824"/>
                </a:solidFill>
                <a:latin typeface="Lato"/>
                <a:ea typeface="Lato"/>
                <a:cs typeface="Lato"/>
                <a:sym typeface="Lato"/>
              </a:rPr>
              <a:t>Contact Us</a:t>
            </a:r>
            <a:endParaRPr sz="603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833199" y="4405074"/>
            <a:ext cx="7477601" cy="710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Lato"/>
              <a:buNone/>
            </a:pPr>
            <a:r>
              <a:rPr lang="en-US" sz="1750">
                <a:solidFill>
                  <a:srgbClr val="4A4A45"/>
                </a:solidFill>
                <a:latin typeface="Lato"/>
                <a:ea typeface="Lato"/>
                <a:cs typeface="Lato"/>
                <a:sym typeface="Lato"/>
              </a:rPr>
              <a:t>Get in touch with our talented team to discuss your next web design project. We're ready to bring your vision to life.</a:t>
            </a:r>
            <a:endParaRPr/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4A4A45"/>
              </a:buClr>
              <a:buSzPts val="1750"/>
              <a:buFont typeface="Lato"/>
              <a:buNone/>
            </a:pPr>
            <a:r>
              <a:rPr lang="en-US" sz="1750">
                <a:solidFill>
                  <a:srgbClr val="4A4A45"/>
                </a:solidFill>
                <a:latin typeface="Lato"/>
                <a:ea typeface="Lato"/>
                <a:cs typeface="Lato"/>
                <a:sym typeface="Lato"/>
              </a:rPr>
              <a:t>Email: </a:t>
            </a:r>
            <a:r>
              <a:rPr lang="en-US" sz="1750" u="sng">
                <a:solidFill>
                  <a:srgbClr val="4A4A45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contact@byaakdigital.com</a:t>
            </a:r>
            <a:endParaRPr sz="1750">
              <a:solidFill>
                <a:srgbClr val="4A4A4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Book an Appointment: https://calendly.com/byaakdigital/clientappointment</a:t>
            </a:r>
            <a:endParaRPr/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2024-05-29T11:04:56Z</dcterms:created>
  <dc:creator>PptxGenJS</dc:creator>
</cp:coreProperties>
</file>